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Humanist Approach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180" y="2501526"/>
            <a:ext cx="2329560" cy="34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5771" y="455560"/>
            <a:ext cx="4572000" cy="5632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entury Schoolbook"/>
                <a:cs typeface="Century Schoolbook"/>
              </a:rPr>
              <a:t>Events Continued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Europeans began to focus on including  features of classical (ancient) buildings in their  </a:t>
            </a:r>
            <a:r>
              <a:rPr lang="en-US" sz="2400" dirty="0" smtClean="0">
                <a:latin typeface="Century Schoolbook"/>
                <a:cs typeface="Century Schoolbook"/>
              </a:rPr>
              <a:t>architecture.  Some of these features included </a:t>
            </a:r>
            <a:r>
              <a:rPr lang="en-US" sz="2400" dirty="0">
                <a:latin typeface="Century Schoolbook"/>
                <a:cs typeface="Century Schoolbook"/>
              </a:rPr>
              <a:t>pillars, columns and  domes. 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r>
              <a:rPr lang="en-US" sz="2400" dirty="0">
                <a:latin typeface="Century Schoolbook"/>
                <a:cs typeface="Century Schoolbook"/>
              </a:rPr>
              <a:t>Architects began to be thought of as an artist </a:t>
            </a:r>
            <a:r>
              <a:rPr lang="en-US" sz="2400" dirty="0" smtClean="0">
                <a:latin typeface="Century Schoolbook"/>
                <a:cs typeface="Century Schoolbook"/>
              </a:rPr>
              <a:t>who </a:t>
            </a:r>
            <a:r>
              <a:rPr lang="en-US" sz="2400" dirty="0">
                <a:latin typeface="Century Schoolbook"/>
                <a:cs typeface="Century Schoolbook"/>
              </a:rPr>
              <a:t>designs buildings, rather than a </a:t>
            </a:r>
            <a:r>
              <a:rPr lang="en-US" sz="2400" dirty="0" err="1">
                <a:latin typeface="Century Schoolbook"/>
                <a:cs typeface="Century Schoolbook"/>
              </a:rPr>
              <a:t>labourer</a:t>
            </a:r>
            <a:r>
              <a:rPr lang="en-US" sz="2400" dirty="0">
                <a:latin typeface="Century Schoolbook"/>
                <a:cs typeface="Century Schoolbook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83" y="326585"/>
            <a:ext cx="2514600" cy="265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18" y="2980885"/>
            <a:ext cx="3455778" cy="29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803" y="403067"/>
            <a:ext cx="5518791" cy="5687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Ideas/Concepts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dirty="0">
                <a:latin typeface="Century Schoolbook"/>
                <a:cs typeface="Century Schoolbook"/>
              </a:rPr>
              <a:t>Humanism is based on many ideas from the ancient  Greeks and Romans.  </a:t>
            </a:r>
            <a:r>
              <a:rPr lang="en-US" sz="2400" b="1" u="sng" dirty="0">
                <a:latin typeface="Century Schoolbook"/>
                <a:cs typeface="Century Schoolbook"/>
              </a:rPr>
              <a:t>Some key ideas and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achievements </a:t>
            </a:r>
            <a:r>
              <a:rPr lang="en-US" sz="2400" b="1" u="sng" dirty="0">
                <a:latin typeface="Century Schoolbook"/>
                <a:cs typeface="Century Schoolbook"/>
              </a:rPr>
              <a:t>from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the </a:t>
            </a:r>
            <a:r>
              <a:rPr lang="en-US" sz="2400" b="1" u="sng" dirty="0">
                <a:latin typeface="Century Schoolbook"/>
                <a:cs typeface="Century Schoolbook"/>
              </a:rPr>
              <a:t>ancient civilizations are</a:t>
            </a:r>
            <a:r>
              <a:rPr lang="en-US" sz="2400" b="1" u="sng" dirty="0" smtClean="0">
                <a:latin typeface="Century Schoolbook"/>
                <a:cs typeface="Century Schoolbook"/>
              </a:rPr>
              <a:t>: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pPr>
              <a:lnSpc>
                <a:spcPct val="130000"/>
              </a:lnSpc>
            </a:pPr>
            <a:r>
              <a:rPr lang="en-US" sz="2400" b="1" u="sng" dirty="0" smtClean="0">
                <a:latin typeface="Century Schoolbook"/>
                <a:cs typeface="Century Schoolbook"/>
              </a:rPr>
              <a:t>-</a:t>
            </a:r>
            <a:r>
              <a:rPr lang="en-US" sz="2400" b="1" u="sng" dirty="0">
                <a:latin typeface="Century Schoolbook"/>
                <a:cs typeface="Century Schoolbook"/>
              </a:rPr>
              <a:t>Poetry, drama, and sculpture</a:t>
            </a:r>
          </a:p>
          <a:p>
            <a:pPr>
              <a:lnSpc>
                <a:spcPct val="130000"/>
              </a:lnSpc>
            </a:pPr>
            <a:r>
              <a:rPr lang="en-US" sz="2400" b="1" u="sng" dirty="0" smtClean="0">
                <a:latin typeface="Century Schoolbook"/>
                <a:cs typeface="Century Schoolbook"/>
              </a:rPr>
              <a:t>-</a:t>
            </a:r>
            <a:r>
              <a:rPr lang="en-US" sz="2400" b="1" u="sng" dirty="0">
                <a:latin typeface="Century Schoolbook"/>
                <a:cs typeface="Century Schoolbook"/>
              </a:rPr>
              <a:t>Architecture </a:t>
            </a:r>
          </a:p>
          <a:p>
            <a:r>
              <a:rPr lang="en-US" sz="2400" b="1" u="sng" dirty="0" smtClean="0">
                <a:latin typeface="Century Schoolbook"/>
                <a:cs typeface="Century Schoolbook"/>
              </a:rPr>
              <a:t>-</a:t>
            </a:r>
            <a:r>
              <a:rPr lang="en-US" sz="2400" b="1" u="sng" dirty="0">
                <a:latin typeface="Century Schoolbook"/>
                <a:cs typeface="Century Schoolbook"/>
              </a:rPr>
              <a:t>Had brilliant mathematicians and philosophers</a:t>
            </a:r>
          </a:p>
          <a:p>
            <a:pPr>
              <a:lnSpc>
                <a:spcPct val="130000"/>
              </a:lnSpc>
            </a:pPr>
            <a:r>
              <a:rPr lang="en-US" sz="2400" b="1" u="sng" dirty="0" smtClean="0">
                <a:latin typeface="Century Schoolbook"/>
                <a:cs typeface="Century Schoolbook"/>
              </a:rPr>
              <a:t>-</a:t>
            </a:r>
            <a:r>
              <a:rPr lang="en-US" sz="2400" b="1" u="sng" dirty="0">
                <a:latin typeface="Century Schoolbook"/>
                <a:cs typeface="Century Schoolbook"/>
              </a:rPr>
              <a:t>Developed the Olympic games</a:t>
            </a:r>
          </a:p>
          <a:p>
            <a:pPr>
              <a:lnSpc>
                <a:spcPct val="130000"/>
              </a:lnSpc>
            </a:pPr>
            <a:r>
              <a:rPr lang="en-US" sz="2400" b="1" u="sng" dirty="0" smtClean="0">
                <a:latin typeface="Century Schoolbook"/>
                <a:cs typeface="Century Schoolbook"/>
              </a:rPr>
              <a:t>-</a:t>
            </a:r>
            <a:r>
              <a:rPr lang="en-US" sz="2400" b="1" u="sng" dirty="0">
                <a:latin typeface="Century Schoolbook"/>
                <a:cs typeface="Century Schoolbook"/>
              </a:rPr>
              <a:t>Developed democracy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62" y="812705"/>
            <a:ext cx="2057400" cy="394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9615" y="4782892"/>
            <a:ext cx="1987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Statue of David is a Renaissance Statue based off of statues of Ancient Greece. 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7246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006" y="219534"/>
            <a:ext cx="70468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Ideas/Concepts Continued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The main idea of Humanism was the power of the  individual.  </a:t>
            </a:r>
            <a:r>
              <a:rPr lang="en-US" sz="2400" dirty="0">
                <a:latin typeface="Century Schoolbook"/>
                <a:cs typeface="Century Schoolbook"/>
              </a:rPr>
              <a:t>Humanists believed that people could shape </a:t>
            </a:r>
            <a:r>
              <a:rPr lang="en-US" sz="2400" dirty="0" smtClean="0">
                <a:latin typeface="Century Schoolbook"/>
                <a:cs typeface="Century Schoolbook"/>
              </a:rPr>
              <a:t>their </a:t>
            </a:r>
            <a:r>
              <a:rPr lang="en-US" sz="2400" dirty="0">
                <a:latin typeface="Century Schoolbook"/>
                <a:cs typeface="Century Schoolbook"/>
              </a:rPr>
              <a:t>lives their own efforts and talents.  Humanism was </a:t>
            </a:r>
            <a:r>
              <a:rPr lang="en-US" sz="2400" dirty="0" smtClean="0">
                <a:latin typeface="Century Schoolbook"/>
                <a:cs typeface="Century Schoolbook"/>
              </a:rPr>
              <a:t>integrated </a:t>
            </a:r>
            <a:r>
              <a:rPr lang="en-US" sz="2400" dirty="0">
                <a:latin typeface="Century Schoolbook"/>
                <a:cs typeface="Century Schoolbook"/>
              </a:rPr>
              <a:t>with the Catholic/Christian worldview: if you </a:t>
            </a:r>
            <a:r>
              <a:rPr lang="en-US" sz="2400" dirty="0" smtClean="0">
                <a:latin typeface="Century Schoolbook"/>
                <a:cs typeface="Century Schoolbook"/>
              </a:rPr>
              <a:t>developed </a:t>
            </a:r>
            <a:r>
              <a:rPr lang="en-US" sz="2400" dirty="0">
                <a:latin typeface="Century Schoolbook"/>
                <a:cs typeface="Century Schoolbook"/>
              </a:rPr>
              <a:t>your own talents, you were also serving God  because God had given you those talents.</a:t>
            </a:r>
          </a:p>
          <a:p>
            <a:r>
              <a:rPr lang="en-US" u="sng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43" y="3866282"/>
            <a:ext cx="1698785" cy="29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581" y="695643"/>
            <a:ext cx="81940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Ideas/Concepts Continued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The main points of Humanism were: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-Humans can/should use the power of reason  (thinking)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-It is important to have an open and curious mind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-Education is extremely important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-People should become skilled in many different  ways: mind, body and spirit</a:t>
            </a: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62426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743" y="456411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Who: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Leonardo da Vinci was an </a:t>
            </a:r>
            <a:r>
              <a:rPr lang="en-US" sz="2400" b="1" i="1" u="sng" dirty="0">
                <a:latin typeface="Century Schoolbook"/>
                <a:cs typeface="Century Schoolbook"/>
              </a:rPr>
              <a:t>extremely </a:t>
            </a:r>
            <a:r>
              <a:rPr lang="en-US" sz="2400" b="1" u="sng" dirty="0">
                <a:latin typeface="Century Schoolbook"/>
                <a:cs typeface="Century Schoolbook"/>
              </a:rPr>
              <a:t>important figure in the Renaissance.  He is most famous for his art,  however he was also an inventor.</a:t>
            </a:r>
            <a:r>
              <a:rPr lang="en-US" sz="2400" u="sng" dirty="0">
                <a:latin typeface="Century Schoolbook"/>
                <a:cs typeface="Century Schoolbook"/>
              </a:rPr>
              <a:t>  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dirty="0">
                <a:latin typeface="Century Schoolbook"/>
                <a:cs typeface="Century Schoolbook"/>
              </a:rPr>
              <a:t>Leonardo da Vinci painted the Mona Lisa.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52" y="685705"/>
            <a:ext cx="2794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773" y="1142889"/>
            <a:ext cx="81613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Who Continued:</a:t>
            </a:r>
          </a:p>
          <a:p>
            <a:r>
              <a:rPr lang="en-US" sz="2400" b="1" u="sng" dirty="0" smtClean="0">
                <a:latin typeface="Century Schoolbook"/>
                <a:cs typeface="Century Schoolbook"/>
              </a:rPr>
              <a:t>Francesco </a:t>
            </a:r>
            <a:r>
              <a:rPr lang="en-US" sz="2400" b="1" u="sng" dirty="0">
                <a:latin typeface="Century Schoolbook"/>
                <a:cs typeface="Century Schoolbook"/>
              </a:rPr>
              <a:t>Petrarch was a humanist thinker of the early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Renaissance</a:t>
            </a:r>
            <a:r>
              <a:rPr lang="en-US" sz="2400" b="1" u="sng" dirty="0">
                <a:latin typeface="Century Schoolbook"/>
                <a:cs typeface="Century Schoolbook"/>
              </a:rPr>
              <a:t>.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Francesco believed that the ancient times long before the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Renaissance </a:t>
            </a:r>
            <a:r>
              <a:rPr lang="en-US" sz="2400" b="1" u="sng" dirty="0">
                <a:latin typeface="Century Schoolbook"/>
                <a:cs typeface="Century Schoolbook"/>
              </a:rPr>
              <a:t>were far superior to the Middle or Dark ages.  </a:t>
            </a:r>
            <a:r>
              <a:rPr lang="en-US" sz="2400" dirty="0">
                <a:latin typeface="Century Schoolbook"/>
                <a:cs typeface="Century Schoolbook"/>
              </a:rPr>
              <a:t> He collected ancient manuscripts (writings/books) in libraries </a:t>
            </a:r>
            <a:r>
              <a:rPr lang="en-US" sz="2400" dirty="0" smtClean="0">
                <a:latin typeface="Century Schoolbook"/>
                <a:cs typeface="Century Schoolbook"/>
              </a:rPr>
              <a:t>in </a:t>
            </a:r>
            <a:r>
              <a:rPr lang="en-US" sz="2400" dirty="0">
                <a:latin typeface="Century Schoolbook"/>
                <a:cs typeface="Century Schoolbook"/>
              </a:rPr>
              <a:t>the Muslim World, monasteries and Cathedrals where they </a:t>
            </a:r>
            <a:r>
              <a:rPr lang="en-US" sz="2400" dirty="0" smtClean="0">
                <a:latin typeface="Century Schoolbook"/>
                <a:cs typeface="Century Schoolbook"/>
              </a:rPr>
              <a:t>had </a:t>
            </a:r>
            <a:r>
              <a:rPr lang="en-US" sz="2400" dirty="0">
                <a:latin typeface="Century Schoolbook"/>
                <a:cs typeface="Century Schoolbook"/>
              </a:rPr>
              <a:t>been preserved.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r>
              <a:rPr lang="en-US" sz="2400" dirty="0">
                <a:latin typeface="Century Schoolbook"/>
                <a:cs typeface="Century Schoolbook"/>
              </a:rPr>
              <a:t>He copied and wrote out these manuscripts so others could </a:t>
            </a:r>
            <a:r>
              <a:rPr lang="en-US" sz="2400" dirty="0" smtClean="0">
                <a:latin typeface="Century Schoolbook"/>
                <a:cs typeface="Century Schoolbook"/>
              </a:rPr>
              <a:t>read </a:t>
            </a:r>
            <a:r>
              <a:rPr lang="en-US" sz="2400" dirty="0">
                <a:latin typeface="Century Schoolbook"/>
                <a:cs typeface="Century Schoolbook"/>
              </a:rPr>
              <a:t>them.  He felt to be truly cultured, a person should read </a:t>
            </a:r>
            <a:r>
              <a:rPr lang="en-US" sz="2400" dirty="0" smtClean="0">
                <a:latin typeface="Century Schoolbook"/>
                <a:cs typeface="Century Schoolbook"/>
              </a:rPr>
              <a:t>these </a:t>
            </a:r>
            <a:r>
              <a:rPr lang="en-US" sz="2400" dirty="0">
                <a:latin typeface="Century Schoolbook"/>
                <a:cs typeface="Century Schoolbook"/>
              </a:rPr>
              <a:t>books and study great works of art.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897" y="57082"/>
            <a:ext cx="1229217" cy="15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28" y="41763"/>
            <a:ext cx="8038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Who Continued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Christine di </a:t>
            </a:r>
            <a:r>
              <a:rPr lang="en-US" sz="2400" b="1" u="sng" dirty="0" err="1">
                <a:latin typeface="Century Schoolbook"/>
                <a:cs typeface="Century Schoolbook"/>
              </a:rPr>
              <a:t>Pisan</a:t>
            </a:r>
            <a:r>
              <a:rPr lang="en-US" sz="2400" b="1" u="sng" dirty="0">
                <a:latin typeface="Century Schoolbook"/>
                <a:cs typeface="Century Schoolbook"/>
              </a:rPr>
              <a:t> was one of the few female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humanists</a:t>
            </a:r>
            <a:r>
              <a:rPr lang="en-US" sz="2400" b="1" u="sng" dirty="0">
                <a:latin typeface="Century Schoolbook"/>
                <a:cs typeface="Century Schoolbook"/>
              </a:rPr>
              <a:t>.  She was Europe's first professional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woman </a:t>
            </a:r>
            <a:r>
              <a:rPr lang="en-US" sz="2400" b="1" u="sng" dirty="0">
                <a:latin typeface="Century Schoolbook"/>
                <a:cs typeface="Century Schoolbook"/>
              </a:rPr>
              <a:t>writer. </a:t>
            </a:r>
            <a:r>
              <a:rPr lang="en-US" sz="2400" u="sng" dirty="0">
                <a:latin typeface="Century Schoolbook"/>
                <a:cs typeface="Century Schoolbook"/>
              </a:rPr>
              <a:t> </a:t>
            </a:r>
            <a:r>
              <a:rPr lang="en-US" sz="2400" dirty="0">
                <a:latin typeface="Century Schoolbook"/>
                <a:cs typeface="Century Schoolbook"/>
              </a:rPr>
              <a:t>She wrote poetry, history, essays, and biographies.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91" y="1813786"/>
            <a:ext cx="2294930" cy="3246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5831" y="5383437"/>
            <a:ext cx="748205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 The main theme of her work was that she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wanted </a:t>
            </a:r>
            <a:r>
              <a:rPr lang="en-US" sz="2400" b="1" u="sng" dirty="0">
                <a:latin typeface="Century Schoolbook"/>
                <a:cs typeface="Century Schoolbook"/>
              </a:rPr>
              <a:t>women and men to not be judged on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their </a:t>
            </a:r>
            <a:r>
              <a:rPr lang="en-US" sz="2400" b="1" u="sng" dirty="0">
                <a:latin typeface="Century Schoolbook"/>
                <a:cs typeface="Century Schoolbook"/>
              </a:rPr>
              <a:t>gender but their abilities. </a:t>
            </a: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014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08" y="349067"/>
            <a:ext cx="80179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Who Continued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Cicero was a Roman lawyer and politician from  ancient times.  He believed public service was  the duty of everyone in society.  </a:t>
            </a:r>
          </a:p>
          <a:p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04" y="2565058"/>
            <a:ext cx="5869354" cy="30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1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66" y="474345"/>
            <a:ext cx="8549934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Worldviews: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-The Renaissance worldview of Humanism was a result of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intercultural </a:t>
            </a:r>
            <a:r>
              <a:rPr lang="en-US" sz="2400" b="1" u="sng" dirty="0">
                <a:latin typeface="Century Schoolbook"/>
                <a:cs typeface="Century Schoolbook"/>
              </a:rPr>
              <a:t>contact with earlier civilizations </a:t>
            </a:r>
            <a:r>
              <a:rPr lang="en-US" sz="2400" dirty="0">
                <a:latin typeface="Century Schoolbook"/>
                <a:cs typeface="Century Schoolbook"/>
              </a:rPr>
              <a:t>(through  writings, art etc.)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r>
              <a:rPr lang="en-US" sz="2400" dirty="0">
                <a:latin typeface="Century Schoolbook"/>
                <a:cs typeface="Century Schoolbook"/>
              </a:rPr>
              <a:t>-Humanism was integrated with the Catholic/Christian  worldview: if you developed your own talents, you were  also serving God because God had given you those  talents.</a:t>
            </a:r>
          </a:p>
          <a:p>
            <a:endParaRPr lang="en-US" sz="2400" dirty="0" smtClean="0">
              <a:latin typeface="Century Schoolbook"/>
              <a:cs typeface="Century Schoolbook"/>
            </a:endParaRPr>
          </a:p>
          <a:p>
            <a:r>
              <a:rPr lang="en-US" sz="2400" u="sng" dirty="0" smtClean="0">
                <a:latin typeface="Century Schoolbook"/>
                <a:cs typeface="Century Schoolbook"/>
              </a:rPr>
              <a:t>Example</a:t>
            </a:r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dirty="0" smtClean="0">
                <a:latin typeface="Century Schoolbook"/>
                <a:cs typeface="Century Schoolbook"/>
              </a:rPr>
              <a:t>Worldview </a:t>
            </a:r>
            <a:r>
              <a:rPr lang="en-US" sz="2400" dirty="0">
                <a:latin typeface="Century Schoolbook"/>
                <a:cs typeface="Century Schoolbook"/>
              </a:rPr>
              <a:t>of Renaissance Europe: It is important to  develop your talents in mind, body and spirit so that you  can best serve society and God.</a:t>
            </a:r>
          </a:p>
        </p:txBody>
      </p:sp>
    </p:spTree>
    <p:extLst>
      <p:ext uri="{BB962C8B-B14F-4D97-AF65-F5344CB8AC3E}">
        <p14:creationId xmlns:p14="http://schemas.microsoft.com/office/powerpoint/2010/main" val="83109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886" y="2324557"/>
            <a:ext cx="7070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Schoolbook"/>
                <a:cs typeface="Century Schoolbook"/>
              </a:rPr>
              <a:t>Remember to only write down the notes that are</a:t>
            </a:r>
          </a:p>
          <a:p>
            <a:r>
              <a:rPr lang="en-US" sz="2400" b="1" u="sng" dirty="0">
                <a:latin typeface="Century Schoolbook"/>
                <a:cs typeface="Century Schoolbook"/>
              </a:rPr>
              <a:t>b</a:t>
            </a:r>
            <a:r>
              <a:rPr lang="en-US" sz="2400" b="1" u="sng" dirty="0" smtClean="0">
                <a:latin typeface="Century Schoolbook"/>
                <a:cs typeface="Century Schoolbook"/>
              </a:rPr>
              <a:t>old and underlined.</a:t>
            </a:r>
            <a:r>
              <a:rPr lang="en-US" sz="2400" dirty="0" smtClean="0">
                <a:latin typeface="Century Schoolbook"/>
                <a:cs typeface="Century Schoolbook"/>
              </a:rPr>
              <a:t> </a:t>
            </a: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9209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8615" y="197346"/>
            <a:ext cx="73336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Schoolbook"/>
                <a:cs typeface="Century Schoolbook"/>
              </a:rPr>
              <a:t>In </a:t>
            </a:r>
            <a:r>
              <a:rPr lang="en-US" sz="2400" dirty="0" smtClean="0">
                <a:latin typeface="Century Schoolbook"/>
                <a:cs typeface="Century Schoolbook"/>
              </a:rPr>
              <a:t>our next topic we </a:t>
            </a:r>
            <a:r>
              <a:rPr lang="en-US" sz="2400" dirty="0">
                <a:latin typeface="Century Schoolbook"/>
                <a:cs typeface="Century Schoolbook"/>
              </a:rPr>
              <a:t>will delve into the Renaissance, </a:t>
            </a:r>
            <a:r>
              <a:rPr lang="en-US" sz="2400" dirty="0" smtClean="0">
                <a:latin typeface="Century Schoolbook"/>
                <a:cs typeface="Century Schoolbook"/>
              </a:rPr>
              <a:t>and </a:t>
            </a:r>
            <a:r>
              <a:rPr lang="en-US" sz="2400" dirty="0">
                <a:latin typeface="Century Schoolbook"/>
                <a:cs typeface="Century Schoolbook"/>
              </a:rPr>
              <a:t>what made the thinking, art, writing, ideas and </a:t>
            </a:r>
            <a:r>
              <a:rPr lang="en-US" sz="2400" dirty="0" smtClean="0">
                <a:latin typeface="Century Schoolbook"/>
                <a:cs typeface="Century Schoolbook"/>
              </a:rPr>
              <a:t>education </a:t>
            </a:r>
            <a:r>
              <a:rPr lang="en-US" sz="2400" dirty="0">
                <a:latin typeface="Century Schoolbook"/>
                <a:cs typeface="Century Schoolbook"/>
              </a:rPr>
              <a:t>of this time period unique.  First, let's take </a:t>
            </a:r>
            <a:r>
              <a:rPr lang="en-US" sz="2400" dirty="0" smtClean="0">
                <a:latin typeface="Century Schoolbook"/>
                <a:cs typeface="Century Schoolbook"/>
              </a:rPr>
              <a:t>a </a:t>
            </a:r>
            <a:r>
              <a:rPr lang="en-US" sz="2400" dirty="0">
                <a:latin typeface="Century Schoolbook"/>
                <a:cs typeface="Century Schoolbook"/>
              </a:rPr>
              <a:t>look at where we last left off:</a:t>
            </a:r>
          </a:p>
          <a:p>
            <a:r>
              <a:rPr lang="en-US" sz="2400" dirty="0" smtClean="0">
                <a:latin typeface="Century Schoolbook"/>
                <a:cs typeface="Century Schoolbook"/>
              </a:rPr>
              <a:t>-</a:t>
            </a:r>
            <a:r>
              <a:rPr lang="en-US" sz="2400" dirty="0">
                <a:latin typeface="Century Schoolbook"/>
                <a:cs typeface="Century Schoolbook"/>
              </a:rPr>
              <a:t>Europe (in particular Italy) was trading with other  cultures</a:t>
            </a:r>
          </a:p>
          <a:p>
            <a:r>
              <a:rPr lang="en-US" sz="2400" dirty="0" smtClean="0">
                <a:latin typeface="Century Schoolbook"/>
                <a:cs typeface="Century Schoolbook"/>
              </a:rPr>
              <a:t>-</a:t>
            </a:r>
            <a:r>
              <a:rPr lang="en-US" sz="2400" dirty="0">
                <a:latin typeface="Century Schoolbook"/>
                <a:cs typeface="Century Schoolbook"/>
              </a:rPr>
              <a:t>Trade increased contact with other cultures</a:t>
            </a:r>
          </a:p>
          <a:p>
            <a:r>
              <a:rPr lang="en-US" sz="2400" dirty="0" smtClean="0">
                <a:latin typeface="Century Schoolbook"/>
                <a:cs typeface="Century Schoolbook"/>
              </a:rPr>
              <a:t>-</a:t>
            </a:r>
            <a:r>
              <a:rPr lang="en-US" sz="2400" dirty="0">
                <a:latin typeface="Century Schoolbook"/>
                <a:cs typeface="Century Schoolbook"/>
              </a:rPr>
              <a:t>Contact with other cultures exposed Europeans to  new ideas</a:t>
            </a:r>
          </a:p>
          <a:p>
            <a:r>
              <a:rPr lang="en-US" sz="2400" dirty="0" smtClean="0">
                <a:latin typeface="Century Schoolbook"/>
                <a:cs typeface="Century Schoolbook"/>
              </a:rPr>
              <a:t>-</a:t>
            </a:r>
            <a:r>
              <a:rPr lang="en-US" sz="2400" dirty="0">
                <a:latin typeface="Century Schoolbook"/>
                <a:cs typeface="Century Schoolbook"/>
              </a:rPr>
              <a:t>Europeans began to want to develop their minds and  talents in order to use them for the good of society</a:t>
            </a:r>
          </a:p>
        </p:txBody>
      </p:sp>
    </p:spTree>
    <p:extLst>
      <p:ext uri="{BB962C8B-B14F-4D97-AF65-F5344CB8AC3E}">
        <p14:creationId xmlns:p14="http://schemas.microsoft.com/office/powerpoint/2010/main" val="20787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551" y="612844"/>
            <a:ext cx="78047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Terms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HUMANIST: a person who adopts a system of  thought that </a:t>
            </a:r>
            <a:r>
              <a:rPr lang="en-US" sz="2400" b="1" u="sng" dirty="0" err="1">
                <a:latin typeface="Century Schoolbook"/>
                <a:cs typeface="Century Schoolbook"/>
              </a:rPr>
              <a:t>centres</a:t>
            </a:r>
            <a:r>
              <a:rPr lang="en-US" sz="2400" b="1" u="sng" dirty="0">
                <a:latin typeface="Century Schoolbook"/>
                <a:cs typeface="Century Schoolbook"/>
              </a:rPr>
              <a:t> on humans and their  values, capacities and worth; concern with the  interests, needs and welfare of humans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PHILOSOPHERS: someone who studies  human conduct, human knowledge and the  nature of the universe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DEMOCRACY: A form of government in which  people elect (vote) representatives to rule the  country</a:t>
            </a:r>
            <a:endParaRPr lang="en-US" sz="24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261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563" y="61539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Terms Continued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Civic: Relating to citizenship or your role  within government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Patrons: people who pay artists to  produce artwork</a:t>
            </a:r>
            <a:endParaRPr lang="en-US" sz="2400" dirty="0">
              <a:latin typeface="Century Schoolbook"/>
              <a:cs typeface="Century School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852" y="3173426"/>
            <a:ext cx="4001451" cy="3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431" y="889843"/>
            <a:ext cx="762042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Events:</a:t>
            </a:r>
          </a:p>
          <a:p>
            <a:r>
              <a:rPr lang="en-US" sz="2400" b="1" u="sng" dirty="0">
                <a:latin typeface="Century Schoolbook"/>
                <a:cs typeface="Century Schoolbook"/>
              </a:rPr>
              <a:t>Humanism began in Italy when scholars looked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back </a:t>
            </a:r>
            <a:r>
              <a:rPr lang="en-US" sz="2400" b="1" u="sng" dirty="0">
                <a:latin typeface="Century Schoolbook"/>
                <a:cs typeface="Century Schoolbook"/>
              </a:rPr>
              <a:t>to the ancient Greeks and Romans.</a:t>
            </a:r>
            <a:r>
              <a:rPr lang="en-US" sz="2400" dirty="0">
                <a:latin typeface="Century Schoolbook"/>
                <a:cs typeface="Century Schoolbook"/>
              </a:rPr>
              <a:t>  These </a:t>
            </a:r>
            <a:r>
              <a:rPr lang="en-US" sz="2400" dirty="0" smtClean="0">
                <a:latin typeface="Century Schoolbook"/>
                <a:cs typeface="Century Schoolbook"/>
              </a:rPr>
              <a:t>scholars </a:t>
            </a:r>
            <a:r>
              <a:rPr lang="en-US" sz="2400" dirty="0">
                <a:latin typeface="Century Schoolbook"/>
                <a:cs typeface="Century Schoolbook"/>
              </a:rPr>
              <a:t>studied the classical writings and art from </a:t>
            </a:r>
            <a:r>
              <a:rPr lang="en-US" sz="2400" dirty="0" smtClean="0">
                <a:latin typeface="Century Schoolbook"/>
                <a:cs typeface="Century Schoolbook"/>
              </a:rPr>
              <a:t>the </a:t>
            </a:r>
            <a:r>
              <a:rPr lang="en-US" sz="2400" dirty="0">
                <a:latin typeface="Century Schoolbook"/>
                <a:cs typeface="Century Schoolbook"/>
              </a:rPr>
              <a:t>Ancient times.  They knew that the ancient </a:t>
            </a:r>
            <a:r>
              <a:rPr lang="en-US" sz="2400" dirty="0" smtClean="0">
                <a:latin typeface="Century Schoolbook"/>
                <a:cs typeface="Century Schoolbook"/>
              </a:rPr>
              <a:t>language </a:t>
            </a:r>
            <a:r>
              <a:rPr lang="en-US" sz="2400" dirty="0">
                <a:latin typeface="Century Schoolbook"/>
                <a:cs typeface="Century Schoolbook"/>
              </a:rPr>
              <a:t>of </a:t>
            </a:r>
            <a:r>
              <a:rPr lang="en-US" sz="2400" dirty="0" err="1">
                <a:latin typeface="Century Schoolbook"/>
                <a:cs typeface="Century Schoolbook"/>
              </a:rPr>
              <a:t>latin</a:t>
            </a:r>
            <a:r>
              <a:rPr lang="en-US" sz="2400" dirty="0">
                <a:latin typeface="Century Schoolbook"/>
                <a:cs typeface="Century Schoolbook"/>
              </a:rPr>
              <a:t> was still used in the Catholic </a:t>
            </a:r>
            <a:r>
              <a:rPr lang="en-US" sz="2400" dirty="0" smtClean="0">
                <a:latin typeface="Century Schoolbook"/>
                <a:cs typeface="Century Schoolbook"/>
              </a:rPr>
              <a:t>church</a:t>
            </a:r>
            <a:r>
              <a:rPr lang="en-US" sz="2400" dirty="0">
                <a:latin typeface="Century Schoolbook"/>
                <a:cs typeface="Century Schoolbook"/>
              </a:rPr>
              <a:t>.  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r>
              <a:rPr lang="en-US" sz="2400" dirty="0">
                <a:latin typeface="Century Schoolbook"/>
                <a:cs typeface="Century Schoolbook"/>
              </a:rPr>
              <a:t>Scholars began to become interested in the ideas  that ancient civilizations had about society, politics,  history and the arts.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01" y="5044826"/>
            <a:ext cx="3206360" cy="1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287" y="296573"/>
            <a:ext cx="758777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Events Continued:</a:t>
            </a:r>
          </a:p>
          <a:p>
            <a:r>
              <a:rPr lang="en-US" sz="2400" dirty="0">
                <a:latin typeface="Century Schoolbook"/>
                <a:cs typeface="Century Schoolbook"/>
              </a:rPr>
              <a:t>Humanist ideas spread among the wealthy and the Middle </a:t>
            </a:r>
            <a:r>
              <a:rPr lang="en-US" sz="2400" dirty="0" smtClean="0">
                <a:latin typeface="Century Schoolbook"/>
                <a:cs typeface="Century Schoolbook"/>
              </a:rPr>
              <a:t>Class</a:t>
            </a:r>
            <a:r>
              <a:rPr lang="en-US" sz="2400" dirty="0">
                <a:latin typeface="Century Schoolbook"/>
                <a:cs typeface="Century Schoolbook"/>
              </a:rPr>
              <a:t>. It became trendy to study the ancient civilizations.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Civic Humanists encouraged Europeans to get involved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with </a:t>
            </a:r>
            <a:r>
              <a:rPr lang="en-US" sz="2400" b="1" u="sng" dirty="0">
                <a:latin typeface="Century Schoolbook"/>
                <a:cs typeface="Century Schoolbook"/>
              </a:rPr>
              <a:t>their government by educating themselves about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history </a:t>
            </a:r>
            <a:r>
              <a:rPr lang="en-US" sz="2400" b="1" u="sng" dirty="0">
                <a:latin typeface="Century Schoolbook"/>
                <a:cs typeface="Century Schoolbook"/>
              </a:rPr>
              <a:t>and political issues.</a:t>
            </a:r>
            <a:r>
              <a:rPr lang="en-US" sz="2400" u="sng" dirty="0">
                <a:latin typeface="Century Schoolbook"/>
                <a:cs typeface="Century Schoolbook"/>
              </a:rPr>
              <a:t>  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371" y="3622746"/>
            <a:ext cx="2117490" cy="32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820" y="1798757"/>
            <a:ext cx="7538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Events Continued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Education became very important to Humanists. 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They </a:t>
            </a:r>
            <a:r>
              <a:rPr lang="en-US" sz="2400" b="1" u="sng" dirty="0">
                <a:latin typeface="Century Schoolbook"/>
                <a:cs typeface="Century Schoolbook"/>
              </a:rPr>
              <a:t>started up their own schools where Humanist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thinking </a:t>
            </a:r>
            <a:r>
              <a:rPr lang="en-US" sz="2400" b="1" u="sng" dirty="0">
                <a:latin typeface="Century Schoolbook"/>
                <a:cs typeface="Century Schoolbook"/>
              </a:rPr>
              <a:t>was a focus. </a:t>
            </a:r>
          </a:p>
          <a:p>
            <a:endParaRPr lang="en-US" sz="2400" u="sng" dirty="0">
              <a:latin typeface="Century Schoolbook"/>
              <a:cs typeface="Century Schoolbook"/>
            </a:endParaRPr>
          </a:p>
          <a:p>
            <a:r>
              <a:rPr lang="en-US" sz="2400" b="1" u="sng" dirty="0">
                <a:latin typeface="Century Schoolbook"/>
                <a:cs typeface="Century Schoolbook"/>
              </a:rPr>
              <a:t>They studied Greek and Roman classical </a:t>
            </a:r>
            <a:r>
              <a:rPr lang="en-US" sz="2400" b="1" u="sng" dirty="0" smtClean="0">
                <a:latin typeface="Century Schoolbook"/>
                <a:cs typeface="Century Schoolbook"/>
              </a:rPr>
              <a:t>writing</a:t>
            </a:r>
            <a:r>
              <a:rPr lang="en-US" sz="2400" dirty="0" smtClean="0">
                <a:latin typeface="Century Schoolbook"/>
                <a:cs typeface="Century Schoolbook"/>
              </a:rPr>
              <a:t>.  Other subjects included physical </a:t>
            </a:r>
            <a:r>
              <a:rPr lang="en-US" sz="2400" dirty="0">
                <a:latin typeface="Century Schoolbook"/>
                <a:cs typeface="Century Schoolbook"/>
              </a:rPr>
              <a:t>training, ethics and morality (right and wrong),  history and manners.  They also studied grammar,  math, music and religion which had been studied in the </a:t>
            </a:r>
            <a:r>
              <a:rPr lang="en-US" sz="2400" dirty="0" smtClean="0">
                <a:latin typeface="Century Schoolbook"/>
                <a:cs typeface="Century Schoolbook"/>
              </a:rPr>
              <a:t>Middle </a:t>
            </a:r>
            <a:r>
              <a:rPr lang="en-US" sz="2400" dirty="0">
                <a:latin typeface="Century Schoolbook"/>
                <a:cs typeface="Century Schoolbook"/>
              </a:rPr>
              <a:t>Ages.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528" y="-302528"/>
            <a:ext cx="2535544" cy="32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229" y="38919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latin typeface="Century Schoolbook"/>
                <a:cs typeface="Century Schoolbook"/>
              </a:rPr>
              <a:t>Events Continued</a:t>
            </a:r>
          </a:p>
          <a:p>
            <a:r>
              <a:rPr lang="en-US" sz="2400" dirty="0">
                <a:latin typeface="Century Schoolbook"/>
                <a:cs typeface="Century Schoolbook"/>
              </a:rPr>
              <a:t>The Catholic religion remained important to </a:t>
            </a:r>
            <a:r>
              <a:rPr lang="en-US" sz="2400" dirty="0" smtClean="0">
                <a:latin typeface="Century Schoolbook"/>
                <a:cs typeface="Century Schoolbook"/>
              </a:rPr>
              <a:t>Humanists </a:t>
            </a:r>
            <a:r>
              <a:rPr lang="en-US" sz="2400" dirty="0">
                <a:latin typeface="Century Schoolbook"/>
                <a:cs typeface="Century Schoolbook"/>
              </a:rPr>
              <a:t>and to Europeans.  </a:t>
            </a:r>
          </a:p>
          <a:p>
            <a:endParaRPr lang="en-US" sz="2400" dirty="0">
              <a:latin typeface="Century Schoolbook"/>
              <a:cs typeface="Century Schoolbook"/>
            </a:endParaRPr>
          </a:p>
          <a:p>
            <a:r>
              <a:rPr lang="en-US" sz="2400" dirty="0">
                <a:latin typeface="Century Schoolbook"/>
                <a:cs typeface="Century Schoolbook"/>
              </a:rPr>
              <a:t>Art became very important to Humanists, as it was  a way to express their thoughts on human beings.  Most art during the Renaissance had religious  themes.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29" y="2321690"/>
            <a:ext cx="3793837" cy="38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47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52</TotalTime>
  <Words>455</Words>
  <Application>Microsoft Macintosh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Schoolbook</vt:lpstr>
      <vt:lpstr>News Gothic MT</vt:lpstr>
      <vt:lpstr>Wingdings 2</vt:lpstr>
      <vt:lpstr>Breeze</vt:lpstr>
      <vt:lpstr>   The Humanist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Calgary Board of Education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The Humanist Approach </dc:title>
  <dc:creator>CBE CBE</dc:creator>
  <cp:lastModifiedBy>Microsoft Office User</cp:lastModifiedBy>
  <cp:revision>6</cp:revision>
  <dcterms:created xsi:type="dcterms:W3CDTF">2016-11-14T14:35:27Z</dcterms:created>
  <dcterms:modified xsi:type="dcterms:W3CDTF">2018-11-06T18:38:14Z</dcterms:modified>
</cp:coreProperties>
</file>